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2" r:id="rId1"/>
  </p:sldMasterIdLst>
  <p:sldIdLst>
    <p:sldId id="256" r:id="rId2"/>
    <p:sldId id="265" r:id="rId3"/>
    <p:sldId id="258" r:id="rId4"/>
    <p:sldId id="257" r:id="rId5"/>
    <p:sldId id="261" r:id="rId6"/>
    <p:sldId id="260" r:id="rId7"/>
    <p:sldId id="262" r:id="rId8"/>
    <p:sldId id="263" r:id="rId9"/>
    <p:sldId id="264" r:id="rId10"/>
    <p:sldId id="259"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53" y="7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1/13/2023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295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1/13/2023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32174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1/13/2023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25286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1/13/2023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5311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1/13/2023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74255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1/13/2023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71599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1/13/2023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44428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1/13/2023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24413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1/13/2023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76431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1/13/2023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64323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1/13/2023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31269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sz="1200" spc="70">
                <a:solidFill>
                  <a:schemeClr val="tx1">
                    <a:tint val="75000"/>
                  </a:schemeClr>
                </a:solidFill>
              </a:defRPr>
            </a:lvl1pPr>
          </a:lstStyle>
          <a:p>
            <a:fld id="{02AC24A9-CCB6-4F8D-B8DB-C2F3692CFA5A}" type="datetimeFigureOut">
              <a:rPr lang="en-US" smtClean="0"/>
              <a:t>1/13/2023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sz="1200" spc="7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lIns="109728" tIns="109728" rIns="109728" bIns="91440" anchor="ctr"/>
          <a:lstStyle>
            <a:lvl1pPr algn="r">
              <a:defRPr sz="1200" spc="7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50327814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05" r:id="rId6"/>
    <p:sldLayoutId id="2147483801" r:id="rId7"/>
    <p:sldLayoutId id="2147483802" r:id="rId8"/>
    <p:sldLayoutId id="2147483803" r:id="rId9"/>
    <p:sldLayoutId id="2147483804" r:id="rId10"/>
    <p:sldLayoutId id="2147483806" r:id="rId11"/>
  </p:sldLayoutIdLst>
  <p:txStyles>
    <p:titleStyle>
      <a:lvl1pPr algn="l" defTabSz="914400" rtl="0" eaLnBrk="1" latinLnBrk="0" hangingPunct="1">
        <a:lnSpc>
          <a:spcPct val="105000"/>
        </a:lnSpc>
        <a:spcBef>
          <a:spcPct val="0"/>
        </a:spcBef>
        <a:buNone/>
        <a:defRPr sz="4400" kern="1200" spc="1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600" kern="1200" spc="1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200" kern="1200" spc="1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spc="1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spc="1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spc="1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aike.baidu.com/item/%E9%81%97%E4%BC%A0%E7%AE%97%E6%B3%95/838140" TargetMode="External"/><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tmp"/><Relationship Id="rId4" Type="http://schemas.openxmlformats.org/officeDocument/2006/relationships/image" Target="../media/image15.tmp"/></Relationships>
</file>

<file path=ppt/slides/_rels/slide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tmp"/><Relationship Id="rId4" Type="http://schemas.openxmlformats.org/officeDocument/2006/relationships/image" Target="../media/image22.tm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背景图案&#10;&#10;描述已自动生成">
            <a:extLst>
              <a:ext uri="{FF2B5EF4-FFF2-40B4-BE49-F238E27FC236}">
                <a16:creationId xmlns:a16="http://schemas.microsoft.com/office/drawing/2014/main" id="{90D4121E-CE42-58F9-A5FB-CFFAEE65C99F}"/>
              </a:ext>
            </a:extLst>
          </p:cNvPr>
          <p:cNvPicPr>
            <a:picLocks noChangeAspect="1"/>
          </p:cNvPicPr>
          <p:nvPr/>
        </p:nvPicPr>
        <p:blipFill rotWithShape="1">
          <a:blip r:embed="rId2"/>
          <a:srcRect/>
          <a:stretch/>
        </p:blipFill>
        <p:spPr>
          <a:xfrm>
            <a:off x="20" y="-22"/>
            <a:ext cx="12191977" cy="6858022"/>
          </a:xfrm>
          <a:prstGeom prst="rect">
            <a:avLst/>
          </a:prstGeom>
        </p:spPr>
      </p:pic>
      <p:sp>
        <p:nvSpPr>
          <p:cNvPr id="29" name="Rectangle 28">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64F64A3-D4BF-DCA7-8019-A275B95DA6B5}"/>
              </a:ext>
            </a:extLst>
          </p:cNvPr>
          <p:cNvSpPr>
            <a:spLocks noGrp="1"/>
          </p:cNvSpPr>
          <p:nvPr>
            <p:ph type="ctrTitle"/>
          </p:nvPr>
        </p:nvSpPr>
        <p:spPr>
          <a:xfrm>
            <a:off x="643466" y="643467"/>
            <a:ext cx="6303434" cy="3569242"/>
          </a:xfrm>
        </p:spPr>
        <p:txBody>
          <a:bodyPr anchor="t">
            <a:normAutofit/>
          </a:bodyPr>
          <a:lstStyle/>
          <a:p>
            <a:r>
              <a:rPr lang="en-US" altLang="zh-CN" sz="6600" b="0" i="0" dirty="0">
                <a:solidFill>
                  <a:schemeClr val="bg1"/>
                </a:solidFill>
                <a:effectLst/>
                <a:latin typeface="system-ui"/>
              </a:rPr>
              <a:t>GPLEARN</a:t>
            </a:r>
            <a:r>
              <a:rPr lang="zh-CN" altLang="en-US" sz="6600" b="0" i="0" dirty="0">
                <a:solidFill>
                  <a:schemeClr val="bg1"/>
                </a:solidFill>
                <a:effectLst/>
                <a:latin typeface="system-ui"/>
              </a:rPr>
              <a:t>遗传规划自动因子挖掘框架</a:t>
            </a:r>
            <a:endParaRPr lang="zh-CN" altLang="en-US" sz="6600" dirty="0">
              <a:solidFill>
                <a:schemeClr val="bg1"/>
              </a:solidFill>
            </a:endParaRPr>
          </a:p>
        </p:txBody>
      </p:sp>
      <p:sp>
        <p:nvSpPr>
          <p:cNvPr id="3" name="副标题 2">
            <a:extLst>
              <a:ext uri="{FF2B5EF4-FFF2-40B4-BE49-F238E27FC236}">
                <a16:creationId xmlns:a16="http://schemas.microsoft.com/office/drawing/2014/main" id="{E50ED85E-7A58-F684-E75F-43A4AB68F5DE}"/>
              </a:ext>
            </a:extLst>
          </p:cNvPr>
          <p:cNvSpPr>
            <a:spLocks noGrp="1"/>
          </p:cNvSpPr>
          <p:nvPr>
            <p:ph type="subTitle" idx="1"/>
          </p:nvPr>
        </p:nvSpPr>
        <p:spPr>
          <a:xfrm>
            <a:off x="643466" y="4551036"/>
            <a:ext cx="5449479" cy="1663495"/>
          </a:xfrm>
        </p:spPr>
        <p:txBody>
          <a:bodyPr anchor="b">
            <a:normAutofit/>
          </a:bodyPr>
          <a:lstStyle/>
          <a:p>
            <a:pPr>
              <a:lnSpc>
                <a:spcPct val="100000"/>
              </a:lnSpc>
            </a:pPr>
            <a:r>
              <a:rPr lang="zh-CN" altLang="en-US" sz="2600" dirty="0">
                <a:solidFill>
                  <a:schemeClr val="bg1"/>
                </a:solidFill>
              </a:rPr>
              <a:t>科大财经</a:t>
            </a:r>
            <a:endParaRPr lang="en-US" altLang="zh-CN" sz="2600" dirty="0">
              <a:solidFill>
                <a:schemeClr val="bg1"/>
              </a:solidFill>
            </a:endParaRPr>
          </a:p>
          <a:p>
            <a:pPr>
              <a:lnSpc>
                <a:spcPct val="100000"/>
              </a:lnSpc>
            </a:pPr>
            <a:r>
              <a:rPr lang="en-US" altLang="zh-CN" sz="2600" dirty="0">
                <a:solidFill>
                  <a:schemeClr val="bg1"/>
                </a:solidFill>
              </a:rPr>
              <a:t>2023</a:t>
            </a:r>
            <a:r>
              <a:rPr lang="zh-CN" altLang="en-US" sz="2600" dirty="0">
                <a:solidFill>
                  <a:schemeClr val="bg1"/>
                </a:solidFill>
              </a:rPr>
              <a:t>年</a:t>
            </a:r>
            <a:r>
              <a:rPr lang="en-US" altLang="zh-CN" sz="2600" dirty="0">
                <a:solidFill>
                  <a:schemeClr val="bg1"/>
                </a:solidFill>
              </a:rPr>
              <a:t>1</a:t>
            </a:r>
            <a:r>
              <a:rPr lang="zh-CN" altLang="en-US" sz="2600" dirty="0">
                <a:solidFill>
                  <a:schemeClr val="bg1"/>
                </a:solidFill>
              </a:rPr>
              <a:t>月</a:t>
            </a:r>
            <a:r>
              <a:rPr lang="en-US" altLang="zh-CN" sz="2600" dirty="0">
                <a:solidFill>
                  <a:schemeClr val="bg1"/>
                </a:solidFill>
              </a:rPr>
              <a:t>12</a:t>
            </a:r>
            <a:r>
              <a:rPr lang="zh-CN" altLang="en-US" sz="2600" dirty="0">
                <a:solidFill>
                  <a:schemeClr val="bg1"/>
                </a:solidFill>
              </a:rPr>
              <a:t>日</a:t>
            </a:r>
          </a:p>
        </p:txBody>
      </p:sp>
      <p:sp>
        <p:nvSpPr>
          <p:cNvPr id="31" name="Rectangle 3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79F54B09-EDCB-F53B-73F3-B4135CEE20FB}"/>
              </a:ext>
            </a:extLst>
          </p:cNvPr>
          <p:cNvPicPr>
            <a:picLocks noChangeAspect="1"/>
          </p:cNvPicPr>
          <p:nvPr/>
        </p:nvPicPr>
        <p:blipFill rotWithShape="1">
          <a:blip r:embed="rId3"/>
          <a:srcRect t="23580" r="812"/>
          <a:stretch/>
        </p:blipFill>
        <p:spPr>
          <a:xfrm>
            <a:off x="8407077" y="1041399"/>
            <a:ext cx="3141457" cy="5240867"/>
          </a:xfrm>
          <a:prstGeom prst="rect">
            <a:avLst/>
          </a:prstGeom>
        </p:spPr>
      </p:pic>
    </p:spTree>
    <p:extLst>
      <p:ext uri="{BB962C8B-B14F-4D97-AF65-F5344CB8AC3E}">
        <p14:creationId xmlns:p14="http://schemas.microsoft.com/office/powerpoint/2010/main" val="3925262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6DBB-8286-AB5E-1DA5-44C43FC8C29A}"/>
              </a:ext>
            </a:extLst>
          </p:cNvPr>
          <p:cNvSpPr>
            <a:spLocks noGrp="1"/>
          </p:cNvSpPr>
          <p:nvPr>
            <p:ph type="title"/>
          </p:nvPr>
        </p:nvSpPr>
        <p:spPr/>
        <p:txBody>
          <a:bodyPr/>
          <a:lstStyle/>
          <a:p>
            <a:r>
              <a:rPr lang="zh-CN" altLang="en-US" dirty="0">
                <a:latin typeface="system-ui"/>
              </a:rPr>
              <a:t>算子构建</a:t>
            </a:r>
            <a:endParaRPr lang="zh-CN" altLang="en-US" dirty="0"/>
          </a:p>
        </p:txBody>
      </p:sp>
      <p:pic>
        <p:nvPicPr>
          <p:cNvPr id="5" name="内容占位符 4" descr="图形用户界面, 文本, 应用程序&#10;&#10;描述已自动生成">
            <a:extLst>
              <a:ext uri="{FF2B5EF4-FFF2-40B4-BE49-F238E27FC236}">
                <a16:creationId xmlns:a16="http://schemas.microsoft.com/office/drawing/2014/main" id="{3CC4E2B1-E3D2-B22C-0D1D-226A373965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850" y="2289278"/>
            <a:ext cx="4133654" cy="3920961"/>
          </a:xfrm>
        </p:spPr>
      </p:pic>
      <p:pic>
        <p:nvPicPr>
          <p:cNvPr id="7" name="图片 6" descr="文本&#10;&#10;描述已自动生成">
            <a:extLst>
              <a:ext uri="{FF2B5EF4-FFF2-40B4-BE49-F238E27FC236}">
                <a16:creationId xmlns:a16="http://schemas.microsoft.com/office/drawing/2014/main" id="{A20FA4D0-EFC3-AB72-7E62-9DF70C647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834" y="2998865"/>
            <a:ext cx="3828366" cy="2781987"/>
          </a:xfrm>
          <a:prstGeom prst="rect">
            <a:avLst/>
          </a:prstGeom>
        </p:spPr>
      </p:pic>
      <p:pic>
        <p:nvPicPr>
          <p:cNvPr id="9" name="图片 8">
            <a:extLst>
              <a:ext uri="{FF2B5EF4-FFF2-40B4-BE49-F238E27FC236}">
                <a16:creationId xmlns:a16="http://schemas.microsoft.com/office/drawing/2014/main" id="{C7CED58A-2F5D-6519-BFF9-B484CB95EE55}"/>
              </a:ext>
            </a:extLst>
          </p:cNvPr>
          <p:cNvPicPr>
            <a:picLocks noChangeAspect="1"/>
          </p:cNvPicPr>
          <p:nvPr/>
        </p:nvPicPr>
        <p:blipFill>
          <a:blip r:embed="rId4"/>
          <a:stretch>
            <a:fillRect/>
          </a:stretch>
        </p:blipFill>
        <p:spPr>
          <a:xfrm>
            <a:off x="8704363" y="2857844"/>
            <a:ext cx="3182837" cy="3352395"/>
          </a:xfrm>
          <a:prstGeom prst="rect">
            <a:avLst/>
          </a:prstGeom>
        </p:spPr>
      </p:pic>
      <p:sp>
        <p:nvSpPr>
          <p:cNvPr id="11" name="文本框 10">
            <a:extLst>
              <a:ext uri="{FF2B5EF4-FFF2-40B4-BE49-F238E27FC236}">
                <a16:creationId xmlns:a16="http://schemas.microsoft.com/office/drawing/2014/main" id="{364EAF01-D4DD-96FA-4992-5BE77A6C2E36}"/>
              </a:ext>
            </a:extLst>
          </p:cNvPr>
          <p:cNvSpPr txBox="1"/>
          <p:nvPr/>
        </p:nvSpPr>
        <p:spPr>
          <a:xfrm>
            <a:off x="8000746" y="2371828"/>
            <a:ext cx="4064254" cy="307777"/>
          </a:xfrm>
          <a:prstGeom prst="rect">
            <a:avLst/>
          </a:prstGeom>
          <a:noFill/>
        </p:spPr>
        <p:txBody>
          <a:bodyPr wrap="square">
            <a:spAutoFit/>
          </a:bodyPr>
          <a:lstStyle/>
          <a:p>
            <a:r>
              <a:rPr lang="en-US" altLang="zh-CN" sz="1400" dirty="0"/>
              <a:t>https://github.com/HuaRongSAO/talib-document</a:t>
            </a:r>
            <a:endParaRPr lang="zh-CN" altLang="en-US" sz="1400" dirty="0"/>
          </a:p>
        </p:txBody>
      </p:sp>
    </p:spTree>
    <p:extLst>
      <p:ext uri="{BB962C8B-B14F-4D97-AF65-F5344CB8AC3E}">
        <p14:creationId xmlns:p14="http://schemas.microsoft.com/office/powerpoint/2010/main" val="454055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F25B64-A3E3-5D3E-D74A-D08B6D83186E}"/>
              </a:ext>
            </a:extLst>
          </p:cNvPr>
          <p:cNvSpPr>
            <a:spLocks noGrp="1"/>
          </p:cNvSpPr>
          <p:nvPr>
            <p:ph type="title"/>
          </p:nvPr>
        </p:nvSpPr>
        <p:spPr/>
        <p:txBody>
          <a:bodyPr/>
          <a:lstStyle/>
          <a:p>
            <a:r>
              <a:rPr lang="zh-CN" altLang="en-US" sz="4000" dirty="0"/>
              <a:t>下期预告：因子构建中复权问题的处理</a:t>
            </a:r>
            <a:endParaRPr lang="zh-CN" altLang="en-US" dirty="0"/>
          </a:p>
        </p:txBody>
      </p:sp>
      <p:pic>
        <p:nvPicPr>
          <p:cNvPr id="5" name="图片 4" descr="图形用户界面, 文本, 应用程序&#10;&#10;描述已自动生成">
            <a:extLst>
              <a:ext uri="{FF2B5EF4-FFF2-40B4-BE49-F238E27FC236}">
                <a16:creationId xmlns:a16="http://schemas.microsoft.com/office/drawing/2014/main" id="{D83B93A0-8730-3E8D-5AB9-512F59399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643" y="2129700"/>
            <a:ext cx="7526400" cy="4633050"/>
          </a:xfrm>
          <a:prstGeom prst="rect">
            <a:avLst/>
          </a:prstGeom>
        </p:spPr>
      </p:pic>
      <p:sp>
        <p:nvSpPr>
          <p:cNvPr id="6" name="文本框 5">
            <a:extLst>
              <a:ext uri="{FF2B5EF4-FFF2-40B4-BE49-F238E27FC236}">
                <a16:creationId xmlns:a16="http://schemas.microsoft.com/office/drawing/2014/main" id="{1C195336-56CE-EAA3-09A6-27666F32EAF3}"/>
              </a:ext>
            </a:extLst>
          </p:cNvPr>
          <p:cNvSpPr txBox="1"/>
          <p:nvPr/>
        </p:nvSpPr>
        <p:spPr>
          <a:xfrm>
            <a:off x="9112250" y="3519462"/>
            <a:ext cx="2546350"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腾讯会议直播</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提供完整源代码</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讲解源码逻辑及理论</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一对一答疑</a:t>
            </a:r>
            <a:endParaRPr lang="en-US" altLang="zh-CN" dirty="0"/>
          </a:p>
        </p:txBody>
      </p:sp>
    </p:spTree>
    <p:extLst>
      <p:ext uri="{BB962C8B-B14F-4D97-AF65-F5344CB8AC3E}">
        <p14:creationId xmlns:p14="http://schemas.microsoft.com/office/powerpoint/2010/main" val="1194749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1DD0C0-FDE7-5181-31CB-F58169842399}"/>
              </a:ext>
            </a:extLst>
          </p:cNvPr>
          <p:cNvSpPr>
            <a:spLocks noGrp="1"/>
          </p:cNvSpPr>
          <p:nvPr>
            <p:ph type="title"/>
          </p:nvPr>
        </p:nvSpPr>
        <p:spPr/>
        <p:txBody>
          <a:bodyPr>
            <a:normAutofit fontScale="90000"/>
          </a:bodyPr>
          <a:lstStyle/>
          <a:p>
            <a:r>
              <a:rPr lang="en-US" altLang="zh-CN" dirty="0" err="1"/>
              <a:t>WorldQuant</a:t>
            </a:r>
            <a:r>
              <a:rPr lang="en-US" altLang="zh-CN" dirty="0"/>
              <a:t> Alpha101</a:t>
            </a:r>
            <a:r>
              <a:rPr lang="zh-CN" altLang="en-US" dirty="0"/>
              <a:t>、国泰君安 </a:t>
            </a:r>
            <a:r>
              <a:rPr lang="en-US" altLang="zh-CN" dirty="0"/>
              <a:t>Alpha191</a:t>
            </a:r>
            <a:endParaRPr lang="zh-CN" altLang="en-US" dirty="0"/>
          </a:p>
        </p:txBody>
      </p:sp>
      <p:pic>
        <p:nvPicPr>
          <p:cNvPr id="7" name="图片 6">
            <a:extLst>
              <a:ext uri="{FF2B5EF4-FFF2-40B4-BE49-F238E27FC236}">
                <a16:creationId xmlns:a16="http://schemas.microsoft.com/office/drawing/2014/main" id="{B2D57D42-0617-543D-49B0-AC3F2AAD8F68}"/>
              </a:ext>
            </a:extLst>
          </p:cNvPr>
          <p:cNvPicPr>
            <a:picLocks noChangeAspect="1"/>
          </p:cNvPicPr>
          <p:nvPr/>
        </p:nvPicPr>
        <p:blipFill>
          <a:blip r:embed="rId2"/>
          <a:stretch>
            <a:fillRect/>
          </a:stretch>
        </p:blipFill>
        <p:spPr>
          <a:xfrm>
            <a:off x="6096000" y="2078560"/>
            <a:ext cx="3864017" cy="4660809"/>
          </a:xfrm>
          <a:prstGeom prst="rect">
            <a:avLst/>
          </a:prstGeom>
        </p:spPr>
      </p:pic>
      <p:pic>
        <p:nvPicPr>
          <p:cNvPr id="10" name="图片 9">
            <a:extLst>
              <a:ext uri="{FF2B5EF4-FFF2-40B4-BE49-F238E27FC236}">
                <a16:creationId xmlns:a16="http://schemas.microsoft.com/office/drawing/2014/main" id="{91D8538E-1771-7E13-9F31-039DC751EC70}"/>
              </a:ext>
            </a:extLst>
          </p:cNvPr>
          <p:cNvPicPr>
            <a:picLocks noChangeAspect="1"/>
          </p:cNvPicPr>
          <p:nvPr/>
        </p:nvPicPr>
        <p:blipFill>
          <a:blip r:embed="rId3"/>
          <a:stretch>
            <a:fillRect/>
          </a:stretch>
        </p:blipFill>
        <p:spPr>
          <a:xfrm>
            <a:off x="1758983" y="2018050"/>
            <a:ext cx="3264852" cy="3111735"/>
          </a:xfrm>
          <a:prstGeom prst="rect">
            <a:avLst/>
          </a:prstGeom>
        </p:spPr>
      </p:pic>
      <p:pic>
        <p:nvPicPr>
          <p:cNvPr id="11" name="图片 10">
            <a:extLst>
              <a:ext uri="{FF2B5EF4-FFF2-40B4-BE49-F238E27FC236}">
                <a16:creationId xmlns:a16="http://schemas.microsoft.com/office/drawing/2014/main" id="{9C9EB037-16E2-413D-FA8A-E967309CA307}"/>
              </a:ext>
            </a:extLst>
          </p:cNvPr>
          <p:cNvPicPr>
            <a:picLocks noChangeAspect="1"/>
          </p:cNvPicPr>
          <p:nvPr/>
        </p:nvPicPr>
        <p:blipFill rotWithShape="1">
          <a:blip r:embed="rId4"/>
          <a:srcRect b="13861"/>
          <a:stretch/>
        </p:blipFill>
        <p:spPr>
          <a:xfrm>
            <a:off x="2006323" y="5222045"/>
            <a:ext cx="2617771" cy="1565919"/>
          </a:xfrm>
          <a:prstGeom prst="rect">
            <a:avLst/>
          </a:prstGeom>
        </p:spPr>
      </p:pic>
    </p:spTree>
    <p:extLst>
      <p:ext uri="{BB962C8B-B14F-4D97-AF65-F5344CB8AC3E}">
        <p14:creationId xmlns:p14="http://schemas.microsoft.com/office/powerpoint/2010/main" val="891819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32EE-AB40-C437-E29E-7258FD3610BD}"/>
              </a:ext>
            </a:extLst>
          </p:cNvPr>
          <p:cNvSpPr>
            <a:spLocks noGrp="1"/>
          </p:cNvSpPr>
          <p:nvPr>
            <p:ph type="title"/>
          </p:nvPr>
        </p:nvSpPr>
        <p:spPr/>
        <p:txBody>
          <a:bodyPr/>
          <a:lstStyle/>
          <a:p>
            <a:r>
              <a:rPr lang="zh-CN" altLang="en-US" dirty="0"/>
              <a:t>因子构建的结构：因子和算子</a:t>
            </a:r>
          </a:p>
        </p:txBody>
      </p:sp>
      <p:pic>
        <p:nvPicPr>
          <p:cNvPr id="6" name="图片 5">
            <a:extLst>
              <a:ext uri="{FF2B5EF4-FFF2-40B4-BE49-F238E27FC236}">
                <a16:creationId xmlns:a16="http://schemas.microsoft.com/office/drawing/2014/main" id="{DDDB76F3-929D-BDFF-E8FF-52242A364697}"/>
              </a:ext>
            </a:extLst>
          </p:cNvPr>
          <p:cNvPicPr>
            <a:picLocks noChangeAspect="1"/>
          </p:cNvPicPr>
          <p:nvPr/>
        </p:nvPicPr>
        <p:blipFill>
          <a:blip r:embed="rId2"/>
          <a:stretch>
            <a:fillRect/>
          </a:stretch>
        </p:blipFill>
        <p:spPr>
          <a:xfrm>
            <a:off x="1279876" y="2222483"/>
            <a:ext cx="9927755" cy="577867"/>
          </a:xfrm>
          <a:prstGeom prst="rect">
            <a:avLst/>
          </a:prstGeom>
        </p:spPr>
      </p:pic>
      <p:sp>
        <p:nvSpPr>
          <p:cNvPr id="11" name="矩形 10">
            <a:extLst>
              <a:ext uri="{FF2B5EF4-FFF2-40B4-BE49-F238E27FC236}">
                <a16:creationId xmlns:a16="http://schemas.microsoft.com/office/drawing/2014/main" id="{1001762B-B1F0-B2EA-BA82-96640EDAF6C7}"/>
              </a:ext>
            </a:extLst>
          </p:cNvPr>
          <p:cNvSpPr/>
          <p:nvPr/>
        </p:nvSpPr>
        <p:spPr>
          <a:xfrm>
            <a:off x="4724400" y="2530466"/>
            <a:ext cx="742950" cy="24448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EC6F461-FC10-D3A9-5A56-21C6DB600768}"/>
              </a:ext>
            </a:extLst>
          </p:cNvPr>
          <p:cNvSpPr/>
          <p:nvPr/>
        </p:nvSpPr>
        <p:spPr>
          <a:xfrm>
            <a:off x="6470650" y="2517766"/>
            <a:ext cx="558800" cy="26988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529BE8A-3924-D421-5323-C6DBDE718AEB}"/>
              </a:ext>
            </a:extLst>
          </p:cNvPr>
          <p:cNvSpPr/>
          <p:nvPr/>
        </p:nvSpPr>
        <p:spPr>
          <a:xfrm>
            <a:off x="7143750" y="2530466"/>
            <a:ext cx="501650" cy="2508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E7B033B-3A54-48F0-0B3B-1ED1518E7655}"/>
              </a:ext>
            </a:extLst>
          </p:cNvPr>
          <p:cNvSpPr/>
          <p:nvPr/>
        </p:nvSpPr>
        <p:spPr>
          <a:xfrm>
            <a:off x="7781925" y="2530466"/>
            <a:ext cx="501650" cy="2508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59DDC4C1-AE5A-841E-B5BA-B8A6716B8880}"/>
              </a:ext>
            </a:extLst>
          </p:cNvPr>
          <p:cNvSpPr/>
          <p:nvPr/>
        </p:nvSpPr>
        <p:spPr>
          <a:xfrm>
            <a:off x="5854700" y="2536816"/>
            <a:ext cx="501650" cy="25083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166FA4D-8D79-FBB7-7B93-913A5B7F8D8E}"/>
              </a:ext>
            </a:extLst>
          </p:cNvPr>
          <p:cNvSpPr/>
          <p:nvPr/>
        </p:nvSpPr>
        <p:spPr>
          <a:xfrm>
            <a:off x="2764013" y="2543166"/>
            <a:ext cx="455438" cy="22543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0A842A5-AFFE-9438-92C7-AC0E243F5CEC}"/>
              </a:ext>
            </a:extLst>
          </p:cNvPr>
          <p:cNvSpPr/>
          <p:nvPr/>
        </p:nvSpPr>
        <p:spPr>
          <a:xfrm>
            <a:off x="3265662" y="2549516"/>
            <a:ext cx="455438" cy="22543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279C87DD-CEAF-4729-13CA-15AB8D58F61F}"/>
              </a:ext>
            </a:extLst>
          </p:cNvPr>
          <p:cNvSpPr/>
          <p:nvPr/>
        </p:nvSpPr>
        <p:spPr>
          <a:xfrm>
            <a:off x="3767312" y="2536816"/>
            <a:ext cx="518938" cy="24448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4E5D4A99-51AC-C696-725E-608FF44B8F03}"/>
              </a:ext>
            </a:extLst>
          </p:cNvPr>
          <p:cNvSpPr/>
          <p:nvPr/>
        </p:nvSpPr>
        <p:spPr>
          <a:xfrm>
            <a:off x="4315173" y="2543166"/>
            <a:ext cx="388415" cy="23813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3FB816CF-59B5-DD18-8B05-CC979C42B67B}"/>
              </a:ext>
            </a:extLst>
          </p:cNvPr>
          <p:cNvSpPr/>
          <p:nvPr/>
        </p:nvSpPr>
        <p:spPr>
          <a:xfrm>
            <a:off x="9234662" y="2216133"/>
            <a:ext cx="518938" cy="24448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87197A1-CAF1-DDF9-148D-17A7419B23A7}"/>
              </a:ext>
            </a:extLst>
          </p:cNvPr>
          <p:cNvSpPr/>
          <p:nvPr/>
        </p:nvSpPr>
        <p:spPr>
          <a:xfrm>
            <a:off x="9243306" y="2555866"/>
            <a:ext cx="518938" cy="2508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19AF3EC1-3B8A-288F-2DA3-74F8FB5E12A6}"/>
              </a:ext>
            </a:extLst>
          </p:cNvPr>
          <p:cNvSpPr txBox="1"/>
          <p:nvPr/>
        </p:nvSpPr>
        <p:spPr>
          <a:xfrm>
            <a:off x="9814687" y="2113549"/>
            <a:ext cx="1111250" cy="705834"/>
          </a:xfrm>
          <a:prstGeom prst="rect">
            <a:avLst/>
          </a:prstGeom>
          <a:noFill/>
        </p:spPr>
        <p:txBody>
          <a:bodyPr wrap="square" rtlCol="0">
            <a:spAutoFit/>
          </a:bodyPr>
          <a:lstStyle/>
          <a:p>
            <a:pPr>
              <a:lnSpc>
                <a:spcPct val="150000"/>
              </a:lnSpc>
            </a:pPr>
            <a:r>
              <a:rPr lang="zh-CN" altLang="en-US" sz="1400" dirty="0"/>
              <a:t>为算子</a:t>
            </a:r>
            <a:endParaRPr lang="en-US" altLang="zh-CN" sz="1400" dirty="0"/>
          </a:p>
          <a:p>
            <a:pPr>
              <a:lnSpc>
                <a:spcPct val="150000"/>
              </a:lnSpc>
            </a:pPr>
            <a:r>
              <a:rPr lang="zh-CN" altLang="en-US" sz="1400" dirty="0"/>
              <a:t>为因子</a:t>
            </a:r>
          </a:p>
        </p:txBody>
      </p:sp>
      <p:sp>
        <p:nvSpPr>
          <p:cNvPr id="23" name="矩形 22">
            <a:extLst>
              <a:ext uri="{FF2B5EF4-FFF2-40B4-BE49-F238E27FC236}">
                <a16:creationId xmlns:a16="http://schemas.microsoft.com/office/drawing/2014/main" id="{CB7C1587-99CC-3125-8558-1E38F5806CD2}"/>
              </a:ext>
            </a:extLst>
          </p:cNvPr>
          <p:cNvSpPr/>
          <p:nvPr/>
        </p:nvSpPr>
        <p:spPr>
          <a:xfrm>
            <a:off x="2605263" y="2543166"/>
            <a:ext cx="153050" cy="22543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C228104F-AD22-B3FC-CEDC-8A4ECD1D61BE}"/>
              </a:ext>
            </a:extLst>
          </p:cNvPr>
          <p:cNvSpPr/>
          <p:nvPr/>
        </p:nvSpPr>
        <p:spPr>
          <a:xfrm>
            <a:off x="7027736" y="2543166"/>
            <a:ext cx="116014" cy="22543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AE1743E2-40F6-ED7D-B70A-5AE333B9A8A5}"/>
              </a:ext>
            </a:extLst>
          </p:cNvPr>
          <p:cNvSpPr/>
          <p:nvPr/>
        </p:nvSpPr>
        <p:spPr>
          <a:xfrm>
            <a:off x="7676667" y="2530466"/>
            <a:ext cx="116014" cy="22543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816333E-FD97-FE8B-71E3-554F8F6A2047}"/>
              </a:ext>
            </a:extLst>
          </p:cNvPr>
          <p:cNvSpPr/>
          <p:nvPr/>
        </p:nvSpPr>
        <p:spPr>
          <a:xfrm>
            <a:off x="8420100" y="2530466"/>
            <a:ext cx="213787" cy="2508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7936E84-9825-87B4-89CB-46AEC734D908}"/>
              </a:ext>
            </a:extLst>
          </p:cNvPr>
          <p:cNvSpPr/>
          <p:nvPr/>
        </p:nvSpPr>
        <p:spPr>
          <a:xfrm>
            <a:off x="5498617" y="2530466"/>
            <a:ext cx="213787" cy="2508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64F892D5-2A19-D32C-144C-5A7D9ADD32FD}"/>
              </a:ext>
            </a:extLst>
          </p:cNvPr>
          <p:cNvSpPr/>
          <p:nvPr/>
        </p:nvSpPr>
        <p:spPr>
          <a:xfrm>
            <a:off x="2356073" y="2524116"/>
            <a:ext cx="213787" cy="2508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1B82BE32-0D54-58A3-D061-27AB5746EDAC}"/>
              </a:ext>
            </a:extLst>
          </p:cNvPr>
          <p:cNvPicPr>
            <a:picLocks noChangeAspect="1"/>
          </p:cNvPicPr>
          <p:nvPr/>
        </p:nvPicPr>
        <p:blipFill rotWithShape="1">
          <a:blip r:embed="rId3"/>
          <a:srcRect b="48751"/>
          <a:stretch/>
        </p:blipFill>
        <p:spPr>
          <a:xfrm>
            <a:off x="288685" y="3493328"/>
            <a:ext cx="3845166" cy="2787485"/>
          </a:xfrm>
          <a:prstGeom prst="rect">
            <a:avLst/>
          </a:prstGeom>
        </p:spPr>
      </p:pic>
      <p:pic>
        <p:nvPicPr>
          <p:cNvPr id="31" name="图片 30">
            <a:extLst>
              <a:ext uri="{FF2B5EF4-FFF2-40B4-BE49-F238E27FC236}">
                <a16:creationId xmlns:a16="http://schemas.microsoft.com/office/drawing/2014/main" id="{F7096BDE-95A9-0083-5378-20EA9991FEBC}"/>
              </a:ext>
            </a:extLst>
          </p:cNvPr>
          <p:cNvPicPr>
            <a:picLocks noChangeAspect="1"/>
          </p:cNvPicPr>
          <p:nvPr/>
        </p:nvPicPr>
        <p:blipFill rotWithShape="1">
          <a:blip r:embed="rId3"/>
          <a:srcRect t="51684"/>
          <a:stretch/>
        </p:blipFill>
        <p:spPr>
          <a:xfrm>
            <a:off x="4503750" y="3651249"/>
            <a:ext cx="3779825" cy="2583297"/>
          </a:xfrm>
          <a:prstGeom prst="rect">
            <a:avLst/>
          </a:prstGeom>
        </p:spPr>
      </p:pic>
      <p:sp>
        <p:nvSpPr>
          <p:cNvPr id="33" name="文本框 32">
            <a:extLst>
              <a:ext uri="{FF2B5EF4-FFF2-40B4-BE49-F238E27FC236}">
                <a16:creationId xmlns:a16="http://schemas.microsoft.com/office/drawing/2014/main" id="{50300830-AFE9-3205-EB35-763B73E863D0}"/>
              </a:ext>
            </a:extLst>
          </p:cNvPr>
          <p:cNvSpPr txBox="1"/>
          <p:nvPr/>
        </p:nvSpPr>
        <p:spPr>
          <a:xfrm>
            <a:off x="9064349" y="398708"/>
            <a:ext cx="1641752" cy="1299266"/>
          </a:xfrm>
          <a:prstGeom prst="rect">
            <a:avLst/>
          </a:prstGeom>
          <a:noFill/>
        </p:spPr>
        <p:txBody>
          <a:bodyPr wrap="square" rtlCol="0">
            <a:spAutoFit/>
          </a:bodyPr>
          <a:lstStyle/>
          <a:p>
            <a:pPr>
              <a:lnSpc>
                <a:spcPct val="150000"/>
              </a:lnSpc>
            </a:pPr>
            <a:r>
              <a:rPr lang="zh-CN" altLang="en-US" dirty="0">
                <a:latin typeface="华文楷体" panose="02010600040101010101" pitchFamily="2" charset="-122"/>
                <a:ea typeface="华文楷体" panose="02010600040101010101" pitchFamily="2" charset="-122"/>
              </a:rPr>
              <a:t>算子的种类：</a:t>
            </a:r>
            <a:endParaRPr lang="en-US" altLang="zh-CN" dirty="0">
              <a:latin typeface="华文楷体" panose="02010600040101010101" pitchFamily="2" charset="-122"/>
              <a:ea typeface="华文楷体" panose="02010600040101010101" pitchFamily="2" charset="-122"/>
            </a:endParaRPr>
          </a:p>
          <a:p>
            <a:pPr>
              <a:lnSpc>
                <a:spcPct val="150000"/>
              </a:lnSpc>
            </a:pPr>
            <a:r>
              <a:rPr lang="zh-CN" altLang="en-US" dirty="0">
                <a:latin typeface="华文楷体" panose="02010600040101010101" pitchFamily="2" charset="-122"/>
                <a:ea typeface="华文楷体" panose="02010600040101010101" pitchFamily="2" charset="-122"/>
              </a:rPr>
              <a:t>时序</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截面</a:t>
            </a:r>
            <a:endParaRPr lang="en-US" altLang="zh-CN" dirty="0">
              <a:latin typeface="华文楷体" panose="02010600040101010101" pitchFamily="2" charset="-122"/>
              <a:ea typeface="华文楷体" panose="02010600040101010101" pitchFamily="2" charset="-122"/>
            </a:endParaRPr>
          </a:p>
          <a:p>
            <a:pPr>
              <a:lnSpc>
                <a:spcPct val="150000"/>
              </a:lnSpc>
            </a:pPr>
            <a:r>
              <a:rPr lang="zh-CN" altLang="en-US" dirty="0">
                <a:latin typeface="华文楷体" panose="02010600040101010101" pitchFamily="2" charset="-122"/>
                <a:ea typeface="华文楷体" panose="02010600040101010101" pitchFamily="2" charset="-122"/>
              </a:rPr>
              <a:t>单一</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交互</a:t>
            </a:r>
            <a:endParaRPr lang="en-US" altLang="zh-CN" dirty="0">
              <a:latin typeface="华文楷体" panose="02010600040101010101" pitchFamily="2" charset="-122"/>
              <a:ea typeface="华文楷体" panose="02010600040101010101" pitchFamily="2" charset="-122"/>
            </a:endParaRPr>
          </a:p>
        </p:txBody>
      </p:sp>
      <p:pic>
        <p:nvPicPr>
          <p:cNvPr id="34" name="图片 33">
            <a:extLst>
              <a:ext uri="{FF2B5EF4-FFF2-40B4-BE49-F238E27FC236}">
                <a16:creationId xmlns:a16="http://schemas.microsoft.com/office/drawing/2014/main" id="{191C1D7B-9248-EF21-4020-593ECD6047A4}"/>
              </a:ext>
            </a:extLst>
          </p:cNvPr>
          <p:cNvPicPr>
            <a:picLocks noChangeAspect="1"/>
          </p:cNvPicPr>
          <p:nvPr/>
        </p:nvPicPr>
        <p:blipFill>
          <a:blip r:embed="rId4"/>
          <a:stretch>
            <a:fillRect/>
          </a:stretch>
        </p:blipFill>
        <p:spPr>
          <a:xfrm>
            <a:off x="8633887" y="3152766"/>
            <a:ext cx="3269429" cy="3375235"/>
          </a:xfrm>
          <a:prstGeom prst="rect">
            <a:avLst/>
          </a:prstGeom>
        </p:spPr>
      </p:pic>
    </p:spTree>
    <p:extLst>
      <p:ext uri="{BB962C8B-B14F-4D97-AF65-F5344CB8AC3E}">
        <p14:creationId xmlns:p14="http://schemas.microsoft.com/office/powerpoint/2010/main" val="1037909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3DB99-86A7-288C-04DA-E0DE1964BEC4}"/>
              </a:ext>
            </a:extLst>
          </p:cNvPr>
          <p:cNvSpPr>
            <a:spLocks noGrp="1"/>
          </p:cNvSpPr>
          <p:nvPr>
            <p:ph type="title"/>
          </p:nvPr>
        </p:nvSpPr>
        <p:spPr/>
        <p:txBody>
          <a:bodyPr>
            <a:normAutofit/>
          </a:bodyPr>
          <a:lstStyle/>
          <a:p>
            <a:r>
              <a:rPr lang="en-US" altLang="zh-CN" dirty="0"/>
              <a:t>S-</a:t>
            </a:r>
            <a:r>
              <a:rPr lang="zh-CN" altLang="en-US" dirty="0"/>
              <a:t>表达式</a:t>
            </a:r>
          </a:p>
        </p:txBody>
      </p:sp>
      <p:pic>
        <p:nvPicPr>
          <p:cNvPr id="4" name="图片 3">
            <a:extLst>
              <a:ext uri="{FF2B5EF4-FFF2-40B4-BE49-F238E27FC236}">
                <a16:creationId xmlns:a16="http://schemas.microsoft.com/office/drawing/2014/main" id="{AB2E9C96-19D0-3C06-970D-D7D427127A5E}"/>
              </a:ext>
            </a:extLst>
          </p:cNvPr>
          <p:cNvPicPr>
            <a:picLocks noChangeAspect="1"/>
          </p:cNvPicPr>
          <p:nvPr/>
        </p:nvPicPr>
        <p:blipFill>
          <a:blip r:embed="rId2"/>
          <a:stretch>
            <a:fillRect/>
          </a:stretch>
        </p:blipFill>
        <p:spPr>
          <a:xfrm>
            <a:off x="7962646" y="2862182"/>
            <a:ext cx="3321050" cy="3024683"/>
          </a:xfrm>
          <a:prstGeom prst="rect">
            <a:avLst/>
          </a:prstGeom>
        </p:spPr>
      </p:pic>
      <p:pic>
        <p:nvPicPr>
          <p:cNvPr id="5" name="图片 4" descr="图形用户界面, 文本, 应用程序&#10;&#10;描述已自动生成">
            <a:extLst>
              <a:ext uri="{FF2B5EF4-FFF2-40B4-BE49-F238E27FC236}">
                <a16:creationId xmlns:a16="http://schemas.microsoft.com/office/drawing/2014/main" id="{22839DD1-75CD-3D19-6DA6-243F5663D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182" y="2559004"/>
            <a:ext cx="6428968" cy="3785082"/>
          </a:xfrm>
          <a:prstGeom prst="rect">
            <a:avLst/>
          </a:prstGeom>
        </p:spPr>
      </p:pic>
    </p:spTree>
    <p:extLst>
      <p:ext uri="{BB962C8B-B14F-4D97-AF65-F5344CB8AC3E}">
        <p14:creationId xmlns:p14="http://schemas.microsoft.com/office/powerpoint/2010/main" val="2091055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D664D0-F370-DFDC-9B31-45DA63CC02D5}"/>
              </a:ext>
            </a:extLst>
          </p:cNvPr>
          <p:cNvSpPr>
            <a:spLocks noGrp="1"/>
          </p:cNvSpPr>
          <p:nvPr>
            <p:ph type="title"/>
          </p:nvPr>
        </p:nvSpPr>
        <p:spPr/>
        <p:txBody>
          <a:bodyPr/>
          <a:lstStyle/>
          <a:p>
            <a:r>
              <a:rPr lang="en-US" altLang="zh-CN" dirty="0"/>
              <a:t>GPLEARN</a:t>
            </a:r>
            <a:r>
              <a:rPr lang="zh-CN" altLang="en-US" dirty="0"/>
              <a:t>库</a:t>
            </a:r>
          </a:p>
        </p:txBody>
      </p:sp>
      <p:pic>
        <p:nvPicPr>
          <p:cNvPr id="7" name="内容占位符 6" descr="文本&#10;&#10;描述已自动生成">
            <a:extLst>
              <a:ext uri="{FF2B5EF4-FFF2-40B4-BE49-F238E27FC236}">
                <a16:creationId xmlns:a16="http://schemas.microsoft.com/office/drawing/2014/main" id="{1AB0C6B0-BC57-4182-F3F5-11BEF7182C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2000" y="257217"/>
            <a:ext cx="3486604" cy="1006201"/>
          </a:xfrm>
        </p:spPr>
      </p:pic>
      <p:sp>
        <p:nvSpPr>
          <p:cNvPr id="5" name="文本框 4">
            <a:extLst>
              <a:ext uri="{FF2B5EF4-FFF2-40B4-BE49-F238E27FC236}">
                <a16:creationId xmlns:a16="http://schemas.microsoft.com/office/drawing/2014/main" id="{D674A564-2AE8-130D-CE1C-19DA666F9142}"/>
              </a:ext>
            </a:extLst>
          </p:cNvPr>
          <p:cNvSpPr txBox="1"/>
          <p:nvPr/>
        </p:nvSpPr>
        <p:spPr>
          <a:xfrm>
            <a:off x="5272532" y="1370175"/>
            <a:ext cx="6096000" cy="369332"/>
          </a:xfrm>
          <a:prstGeom prst="rect">
            <a:avLst/>
          </a:prstGeom>
          <a:noFill/>
        </p:spPr>
        <p:txBody>
          <a:bodyPr wrap="square">
            <a:spAutoFit/>
          </a:bodyPr>
          <a:lstStyle/>
          <a:p>
            <a:r>
              <a:rPr lang="en-US" altLang="zh-CN" dirty="0"/>
              <a:t>https://gplearn.readthedocs.io/en/stable/intro.html</a:t>
            </a:r>
            <a:endParaRPr lang="zh-CN" altLang="en-US" dirty="0"/>
          </a:p>
        </p:txBody>
      </p:sp>
      <p:sp>
        <p:nvSpPr>
          <p:cNvPr id="14" name="文本框 13">
            <a:extLst>
              <a:ext uri="{FF2B5EF4-FFF2-40B4-BE49-F238E27FC236}">
                <a16:creationId xmlns:a16="http://schemas.microsoft.com/office/drawing/2014/main" id="{56CBBCE2-D8B3-09AA-6176-18AB3BD563D8}"/>
              </a:ext>
            </a:extLst>
          </p:cNvPr>
          <p:cNvSpPr txBox="1"/>
          <p:nvPr/>
        </p:nvSpPr>
        <p:spPr>
          <a:xfrm>
            <a:off x="590550" y="2320409"/>
            <a:ext cx="11093450" cy="4435958"/>
          </a:xfrm>
          <a:prstGeom prst="rect">
            <a:avLst/>
          </a:prstGeom>
          <a:noFill/>
        </p:spPr>
        <p:txBody>
          <a:bodyPr wrap="square">
            <a:spAutoFit/>
          </a:bodyPr>
          <a:lstStyle/>
          <a:p>
            <a:pPr>
              <a:lnSpc>
                <a:spcPct val="150000"/>
              </a:lnSpc>
            </a:pPr>
            <a:r>
              <a:rPr lang="zh-CN" altLang="en-US" sz="1600" b="1" dirty="0"/>
              <a:t>作用：</a:t>
            </a:r>
            <a:r>
              <a:rPr lang="zh-CN" altLang="en-US" sz="1600" dirty="0"/>
              <a:t>通过遗传规划算法将因子和算子随机合成，通过对收益率回归收敛，基于遗传算法完成迭代遗传，输出具有较好预测能力的因子。</a:t>
            </a:r>
            <a:endParaRPr lang="en-US" altLang="zh-CN" sz="1600" dirty="0"/>
          </a:p>
          <a:p>
            <a:pPr>
              <a:lnSpc>
                <a:spcPct val="150000"/>
              </a:lnSpc>
            </a:pPr>
            <a:endParaRPr lang="en-US" altLang="zh-CN" sz="1600" dirty="0"/>
          </a:p>
          <a:p>
            <a:pPr>
              <a:lnSpc>
                <a:spcPct val="150000"/>
              </a:lnSpc>
            </a:pPr>
            <a:r>
              <a:rPr lang="zh-CN" altLang="en-US" sz="1600" b="1" dirty="0"/>
              <a:t>遗传规划</a:t>
            </a:r>
            <a:r>
              <a:rPr lang="en-US" altLang="zh-CN" sz="1600" b="1" dirty="0"/>
              <a:t>/</a:t>
            </a:r>
            <a:r>
              <a:rPr lang="zh-CN" altLang="en-US" sz="1600" b="1" dirty="0"/>
              <a:t>遗传编程</a:t>
            </a:r>
            <a:r>
              <a:rPr lang="en-US" altLang="zh-CN" sz="1600" b="1" dirty="0"/>
              <a:t>(Genetic Programming)</a:t>
            </a:r>
            <a:r>
              <a:rPr lang="zh-CN" altLang="en-US" sz="1600" b="1" dirty="0"/>
              <a:t>：</a:t>
            </a:r>
            <a:r>
              <a:rPr lang="en-US" altLang="zh-CN" sz="1600" b="1" dirty="0"/>
              <a:t> </a:t>
            </a:r>
            <a:r>
              <a:rPr lang="zh-CN" altLang="en-US" sz="1600" dirty="0"/>
              <a:t>遗传算法</a:t>
            </a:r>
            <a:r>
              <a:rPr lang="en-US" altLang="zh-CN" sz="1600" dirty="0"/>
              <a:t>(Genetic Algorithm)</a:t>
            </a:r>
            <a:r>
              <a:rPr lang="zh-CN" altLang="en-US" sz="1600" dirty="0"/>
              <a:t>的一个分支。吸收了遗传算法过程中的选择、杂交、变异的流程。遗传算法自身更多应用在模型参数调参过程中。</a:t>
            </a:r>
            <a:endParaRPr lang="en-US" altLang="zh-CN" sz="1600" dirty="0"/>
          </a:p>
          <a:p>
            <a:pPr>
              <a:lnSpc>
                <a:spcPct val="150000"/>
              </a:lnSpc>
            </a:pPr>
            <a:r>
              <a:rPr lang="en-US" altLang="zh-CN" sz="1200" dirty="0">
                <a:hlinkClick r:id="rId3"/>
              </a:rPr>
              <a:t>https://baike.baidu.com/item/%E9%81%97%E4%BC%A0%E7%AE%97%E6%B3%95/838140</a:t>
            </a:r>
            <a:endParaRPr lang="en-US" altLang="zh-CN" sz="1200" dirty="0"/>
          </a:p>
          <a:p>
            <a:pPr>
              <a:lnSpc>
                <a:spcPct val="150000"/>
              </a:lnSpc>
            </a:pPr>
            <a:endParaRPr lang="en-US" altLang="zh-CN" sz="1600" dirty="0"/>
          </a:p>
          <a:p>
            <a:pPr>
              <a:lnSpc>
                <a:spcPct val="150000"/>
              </a:lnSpc>
            </a:pPr>
            <a:r>
              <a:rPr lang="zh-CN" altLang="en-US" sz="1600" b="1" dirty="0"/>
              <a:t>遗传算法：</a:t>
            </a:r>
            <a:r>
              <a:rPr lang="zh-CN" altLang="en-US" sz="1600" dirty="0"/>
              <a:t>不能直接处理问题空间的参数</a:t>
            </a:r>
            <a:r>
              <a:rPr lang="en-US" altLang="zh-CN" sz="1600" dirty="0"/>
              <a:t>,</a:t>
            </a:r>
            <a:r>
              <a:rPr lang="zh-CN" altLang="en-US" sz="1600" dirty="0"/>
              <a:t>因此必须通过编码将要求解的问题表示成遗传空间的染色体或者个体。这一转换操作就叫做编码。</a:t>
            </a:r>
            <a:r>
              <a:rPr lang="en-US" altLang="zh-CN" sz="1600" b="0" dirty="0">
                <a:solidFill>
                  <a:srgbClr val="CE9178"/>
                </a:solidFill>
                <a:effectLst/>
                <a:latin typeface="Consolas" panose="020B0609020204030204" pitchFamily="49" charset="0"/>
              </a:rPr>
              <a:t> </a:t>
            </a:r>
            <a:r>
              <a:rPr lang="zh-CN" altLang="en-US" sz="1600" b="0" dirty="0">
                <a:solidFill>
                  <a:srgbClr val="CE9178"/>
                </a:solidFill>
                <a:effectLst/>
                <a:latin typeface="Consolas" panose="020B0609020204030204" pitchFamily="49" charset="0"/>
              </a:rPr>
              <a:t>当然还有解码啦</a:t>
            </a:r>
            <a:endParaRPr lang="en-US" altLang="zh-CN" sz="1600" b="0" dirty="0">
              <a:solidFill>
                <a:srgbClr val="CE9178"/>
              </a:solidFill>
              <a:effectLst/>
              <a:latin typeface="Consolas" panose="020B0609020204030204" pitchFamily="49" charset="0"/>
            </a:endParaRPr>
          </a:p>
          <a:p>
            <a:pPr>
              <a:lnSpc>
                <a:spcPct val="150000"/>
              </a:lnSpc>
            </a:pPr>
            <a:r>
              <a:rPr lang="en-US" altLang="zh-CN" sz="1600" b="0" dirty="0">
                <a:effectLst/>
                <a:latin typeface="Consolas" panose="020B0609020204030204" pitchFamily="49" charset="0"/>
              </a:rPr>
              <a:t>max_depth:[3</a:t>
            </a:r>
            <a:r>
              <a:rPr lang="zh-CN" altLang="en-US" sz="1600" b="0" dirty="0">
                <a:effectLst/>
                <a:latin typeface="Consolas" panose="020B0609020204030204" pitchFamily="49" charset="0"/>
              </a:rPr>
              <a:t>、</a:t>
            </a:r>
            <a:r>
              <a:rPr lang="en-US" altLang="zh-CN" sz="1600" b="0" dirty="0">
                <a:effectLst/>
                <a:latin typeface="Consolas" panose="020B0609020204030204" pitchFamily="49" charset="0"/>
              </a:rPr>
              <a:t>4</a:t>
            </a:r>
            <a:r>
              <a:rPr lang="zh-CN" altLang="en-US" sz="1600" b="0" dirty="0">
                <a:effectLst/>
                <a:latin typeface="Consolas" panose="020B0609020204030204" pitchFamily="49" charset="0"/>
              </a:rPr>
              <a:t>、</a:t>
            </a:r>
            <a:r>
              <a:rPr lang="en-US" altLang="zh-CN" sz="1600" b="0" dirty="0">
                <a:effectLst/>
                <a:latin typeface="Consolas" panose="020B0609020204030204" pitchFamily="49" charset="0"/>
              </a:rPr>
              <a:t>5</a:t>
            </a:r>
            <a:r>
              <a:rPr lang="zh-CN" altLang="en-US" sz="1600" b="0" dirty="0">
                <a:effectLst/>
                <a:latin typeface="Consolas" panose="020B0609020204030204" pitchFamily="49" charset="0"/>
              </a:rPr>
              <a:t>、</a:t>
            </a:r>
            <a:r>
              <a:rPr lang="en-US" altLang="zh-CN" sz="1600" b="0" dirty="0">
                <a:effectLst/>
                <a:latin typeface="Consolas" panose="020B0609020204030204" pitchFamily="49" charset="0"/>
              </a:rPr>
              <a:t>6</a:t>
            </a:r>
            <a:r>
              <a:rPr lang="zh-CN" altLang="en-US" sz="1600" b="0" dirty="0">
                <a:effectLst/>
                <a:latin typeface="Consolas" panose="020B0609020204030204" pitchFamily="49" charset="0"/>
              </a:rPr>
              <a:t>、</a:t>
            </a:r>
            <a:r>
              <a:rPr lang="en-US" altLang="zh-CN" sz="1600" b="0" dirty="0">
                <a:effectLst/>
                <a:latin typeface="Consolas" panose="020B0609020204030204" pitchFamily="49" charset="0"/>
              </a:rPr>
              <a:t>7</a:t>
            </a:r>
            <a:r>
              <a:rPr lang="zh-CN" altLang="en-US" sz="1600" b="0" dirty="0">
                <a:effectLst/>
                <a:latin typeface="Consolas" panose="020B0609020204030204" pitchFamily="49" charset="0"/>
              </a:rPr>
              <a:t>、</a:t>
            </a:r>
            <a:r>
              <a:rPr lang="en-US" altLang="zh-CN" sz="1600" b="0" dirty="0">
                <a:effectLst/>
                <a:latin typeface="Consolas" panose="020B0609020204030204" pitchFamily="49" charset="0"/>
              </a:rPr>
              <a:t>8</a:t>
            </a:r>
            <a:r>
              <a:rPr lang="zh-CN" altLang="en-US" sz="1600" b="0" dirty="0">
                <a:effectLst/>
                <a:latin typeface="Consolas" panose="020B0609020204030204" pitchFamily="49" charset="0"/>
              </a:rPr>
              <a:t>、</a:t>
            </a:r>
            <a:r>
              <a:rPr lang="en-US" altLang="zh-CN" sz="1600" b="0" dirty="0">
                <a:effectLst/>
                <a:latin typeface="Consolas" panose="020B0609020204030204" pitchFamily="49" charset="0"/>
              </a:rPr>
              <a:t>9</a:t>
            </a:r>
            <a:r>
              <a:rPr lang="zh-CN" altLang="en-US" sz="1600" b="0" dirty="0">
                <a:effectLst/>
                <a:latin typeface="Consolas" panose="020B0609020204030204" pitchFamily="49" charset="0"/>
              </a:rPr>
              <a:t>、</a:t>
            </a:r>
            <a:r>
              <a:rPr lang="en-US" altLang="zh-CN" sz="1600" b="0" dirty="0">
                <a:effectLst/>
                <a:latin typeface="Consolas" panose="020B0609020204030204" pitchFamily="49" charset="0"/>
              </a:rPr>
              <a:t>10]   </a:t>
            </a:r>
            <a:r>
              <a:rPr lang="zh-CN" altLang="en-US" sz="1600" b="0" dirty="0">
                <a:effectLst/>
                <a:latin typeface="Consolas" panose="020B0609020204030204" pitchFamily="49" charset="0"/>
              </a:rPr>
              <a:t>用</a:t>
            </a:r>
            <a:r>
              <a:rPr lang="en-US" altLang="zh-CN" sz="1600" b="0" dirty="0">
                <a:effectLst/>
                <a:latin typeface="Consolas" panose="020B0609020204030204" pitchFamily="49" charset="0"/>
              </a:rPr>
              <a:t>3</a:t>
            </a:r>
            <a:r>
              <a:rPr lang="zh-CN" altLang="en-US" sz="1600" b="0" dirty="0">
                <a:effectLst/>
                <a:latin typeface="Consolas" panose="020B0609020204030204" pitchFamily="49" charset="0"/>
              </a:rPr>
              <a:t>位二进制</a:t>
            </a:r>
            <a:r>
              <a:rPr lang="zh-CN" altLang="en-US" sz="1600" dirty="0">
                <a:latin typeface="Consolas" panose="020B0609020204030204" pitchFamily="49" charset="0"/>
              </a:rPr>
              <a:t> </a:t>
            </a:r>
            <a:endParaRPr lang="en-US" altLang="zh-CN" sz="1600" dirty="0">
              <a:latin typeface="Consolas" panose="020B0609020204030204" pitchFamily="49" charset="0"/>
            </a:endParaRPr>
          </a:p>
          <a:p>
            <a:pPr>
              <a:lnSpc>
                <a:spcPct val="150000"/>
              </a:lnSpc>
            </a:pPr>
            <a:r>
              <a:rPr lang="en-US" altLang="zh-CN" sz="1600" dirty="0">
                <a:latin typeface="Consolas" panose="020B0609020204030204" pitchFamily="49" charset="0"/>
              </a:rPr>
              <a:t>3</a:t>
            </a:r>
            <a:r>
              <a:rPr lang="zh-CN" altLang="en-US" sz="1600" dirty="0">
                <a:latin typeface="Consolas" panose="020B0609020204030204" pitchFamily="49" charset="0"/>
              </a:rPr>
              <a:t>：</a:t>
            </a:r>
            <a:r>
              <a:rPr lang="en-US" altLang="zh-CN" sz="1600" dirty="0">
                <a:latin typeface="Consolas" panose="020B0609020204030204" pitchFamily="49" charset="0"/>
              </a:rPr>
              <a:t>000 4</a:t>
            </a:r>
            <a:r>
              <a:rPr lang="zh-CN" altLang="en-US" sz="1600" dirty="0">
                <a:latin typeface="Consolas" panose="020B0609020204030204" pitchFamily="49" charset="0"/>
              </a:rPr>
              <a:t>：</a:t>
            </a:r>
            <a:r>
              <a:rPr lang="en-US" altLang="zh-CN" sz="1600" dirty="0">
                <a:latin typeface="Consolas" panose="020B0609020204030204" pitchFamily="49" charset="0"/>
              </a:rPr>
              <a:t>001 5</a:t>
            </a:r>
            <a:r>
              <a:rPr lang="zh-CN" altLang="en-US" sz="1600" dirty="0">
                <a:latin typeface="Consolas" panose="020B0609020204030204" pitchFamily="49" charset="0"/>
              </a:rPr>
              <a:t>：</a:t>
            </a:r>
            <a:r>
              <a:rPr lang="en-US" altLang="zh-CN" sz="1600" dirty="0">
                <a:latin typeface="Consolas" panose="020B0609020204030204" pitchFamily="49" charset="0"/>
              </a:rPr>
              <a:t>010 6</a:t>
            </a:r>
            <a:r>
              <a:rPr lang="zh-CN" altLang="en-US" sz="1600" dirty="0">
                <a:latin typeface="Consolas" panose="020B0609020204030204" pitchFamily="49" charset="0"/>
              </a:rPr>
              <a:t>：</a:t>
            </a:r>
            <a:r>
              <a:rPr lang="en-US" altLang="zh-CN" sz="1600" dirty="0">
                <a:latin typeface="Consolas" panose="020B0609020204030204" pitchFamily="49" charset="0"/>
              </a:rPr>
              <a:t>011 7</a:t>
            </a:r>
            <a:r>
              <a:rPr lang="zh-CN" altLang="en-US" sz="1600" dirty="0">
                <a:latin typeface="Consolas" panose="020B0609020204030204" pitchFamily="49" charset="0"/>
              </a:rPr>
              <a:t>：</a:t>
            </a:r>
            <a:r>
              <a:rPr lang="en-US" altLang="zh-CN" sz="1600" dirty="0">
                <a:latin typeface="Consolas" panose="020B0609020204030204" pitchFamily="49" charset="0"/>
              </a:rPr>
              <a:t>100 8</a:t>
            </a:r>
            <a:r>
              <a:rPr lang="zh-CN" altLang="en-US" sz="1600" dirty="0">
                <a:latin typeface="Consolas" panose="020B0609020204030204" pitchFamily="49" charset="0"/>
              </a:rPr>
              <a:t>：</a:t>
            </a:r>
            <a:r>
              <a:rPr lang="en-US" altLang="zh-CN" sz="1600" dirty="0">
                <a:latin typeface="Consolas" panose="020B0609020204030204" pitchFamily="49" charset="0"/>
              </a:rPr>
              <a:t>101 9</a:t>
            </a:r>
            <a:r>
              <a:rPr lang="zh-CN" altLang="en-US" sz="1600" dirty="0">
                <a:latin typeface="Consolas" panose="020B0609020204030204" pitchFamily="49" charset="0"/>
              </a:rPr>
              <a:t>：</a:t>
            </a:r>
            <a:r>
              <a:rPr lang="en-US" altLang="zh-CN" sz="1600" dirty="0">
                <a:latin typeface="Consolas" panose="020B0609020204030204" pitchFamily="49" charset="0"/>
              </a:rPr>
              <a:t>110 10</a:t>
            </a:r>
            <a:r>
              <a:rPr lang="zh-CN" altLang="en-US" sz="1600" dirty="0">
                <a:latin typeface="Consolas" panose="020B0609020204030204" pitchFamily="49" charset="0"/>
              </a:rPr>
              <a:t>：</a:t>
            </a:r>
            <a:r>
              <a:rPr lang="en-US" altLang="zh-CN" sz="1600" dirty="0">
                <a:latin typeface="Consolas" panose="020B0609020204030204" pitchFamily="49" charset="0"/>
              </a:rPr>
              <a:t>111</a:t>
            </a:r>
            <a:endParaRPr lang="en-US" altLang="zh-CN" sz="1600" dirty="0"/>
          </a:p>
          <a:p>
            <a:pPr>
              <a:lnSpc>
                <a:spcPct val="150000"/>
              </a:lnSpc>
            </a:pPr>
            <a:endParaRPr lang="zh-CN" altLang="en-US" dirty="0"/>
          </a:p>
        </p:txBody>
      </p:sp>
    </p:spTree>
    <p:extLst>
      <p:ext uri="{BB962C8B-B14F-4D97-AF65-F5344CB8AC3E}">
        <p14:creationId xmlns:p14="http://schemas.microsoft.com/office/powerpoint/2010/main" val="1931496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74D00-29F7-85CF-EBDA-B04FE169FE27}"/>
              </a:ext>
            </a:extLst>
          </p:cNvPr>
          <p:cNvSpPr>
            <a:spLocks noGrp="1"/>
          </p:cNvSpPr>
          <p:nvPr>
            <p:ph type="title"/>
          </p:nvPr>
        </p:nvSpPr>
        <p:spPr/>
        <p:txBody>
          <a:bodyPr/>
          <a:lstStyle/>
          <a:p>
            <a:r>
              <a:rPr lang="zh-CN" altLang="en-US" sz="4000" dirty="0"/>
              <a:t>遗传算法</a:t>
            </a:r>
            <a:r>
              <a:rPr lang="en-US" altLang="zh-CN" sz="4000" dirty="0"/>
              <a:t>(Genetic Algorithm)</a:t>
            </a:r>
            <a:endParaRPr lang="zh-CN" altLang="en-US" dirty="0"/>
          </a:p>
        </p:txBody>
      </p:sp>
      <p:pic>
        <p:nvPicPr>
          <p:cNvPr id="4" name="图片 3" descr="文本&#10;&#10;描述已自动生成">
            <a:extLst>
              <a:ext uri="{FF2B5EF4-FFF2-40B4-BE49-F238E27FC236}">
                <a16:creationId xmlns:a16="http://schemas.microsoft.com/office/drawing/2014/main" id="{C57E293D-1FF9-5B34-B8CB-8D6C59E06B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875" y="2460266"/>
            <a:ext cx="6210011" cy="2706554"/>
          </a:xfrm>
          <a:prstGeom prst="rect">
            <a:avLst/>
          </a:prstGeom>
        </p:spPr>
      </p:pic>
      <p:pic>
        <p:nvPicPr>
          <p:cNvPr id="6" name="图片 5" descr="文本&#10;&#10;描述已自动生成">
            <a:extLst>
              <a:ext uri="{FF2B5EF4-FFF2-40B4-BE49-F238E27FC236}">
                <a16:creationId xmlns:a16="http://schemas.microsoft.com/office/drawing/2014/main" id="{848897A9-409C-9BB0-57FE-9EB8BA1B5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252" y="5401409"/>
            <a:ext cx="3756986" cy="1165961"/>
          </a:xfrm>
          <a:prstGeom prst="rect">
            <a:avLst/>
          </a:prstGeom>
        </p:spPr>
      </p:pic>
      <p:pic>
        <p:nvPicPr>
          <p:cNvPr id="8" name="图片 7" descr="文本&#10;&#10;描述已自动生成">
            <a:extLst>
              <a:ext uri="{FF2B5EF4-FFF2-40B4-BE49-F238E27FC236}">
                <a16:creationId xmlns:a16="http://schemas.microsoft.com/office/drawing/2014/main" id="{B00E3620-61FA-4CA5-54F4-F5145ED1A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339" y="3813543"/>
            <a:ext cx="3233156" cy="2959273"/>
          </a:xfrm>
          <a:prstGeom prst="rect">
            <a:avLst/>
          </a:prstGeom>
        </p:spPr>
      </p:pic>
      <p:pic>
        <p:nvPicPr>
          <p:cNvPr id="10" name="图片 9" descr="截图里有图片&#10;&#10;描述已自动生成">
            <a:extLst>
              <a:ext uri="{FF2B5EF4-FFF2-40B4-BE49-F238E27FC236}">
                <a16:creationId xmlns:a16="http://schemas.microsoft.com/office/drawing/2014/main" id="{D1BDA814-DCCD-F3D2-92F5-AF3EE91F70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2079" y="2106614"/>
            <a:ext cx="3071126" cy="3513124"/>
          </a:xfrm>
          <a:prstGeom prst="rect">
            <a:avLst/>
          </a:prstGeom>
        </p:spPr>
      </p:pic>
      <p:pic>
        <p:nvPicPr>
          <p:cNvPr id="11" name="图片 10">
            <a:extLst>
              <a:ext uri="{FF2B5EF4-FFF2-40B4-BE49-F238E27FC236}">
                <a16:creationId xmlns:a16="http://schemas.microsoft.com/office/drawing/2014/main" id="{620E6C10-4331-A6DF-5E37-F74FD30DF585}"/>
              </a:ext>
            </a:extLst>
          </p:cNvPr>
          <p:cNvPicPr>
            <a:picLocks noChangeAspect="1"/>
          </p:cNvPicPr>
          <p:nvPr/>
        </p:nvPicPr>
        <p:blipFill>
          <a:blip r:embed="rId6"/>
          <a:stretch>
            <a:fillRect/>
          </a:stretch>
        </p:blipFill>
        <p:spPr>
          <a:xfrm>
            <a:off x="8124825" y="548640"/>
            <a:ext cx="3430178" cy="1179576"/>
          </a:xfrm>
          <a:prstGeom prst="rect">
            <a:avLst/>
          </a:prstGeom>
        </p:spPr>
      </p:pic>
    </p:spTree>
    <p:extLst>
      <p:ext uri="{BB962C8B-B14F-4D97-AF65-F5344CB8AC3E}">
        <p14:creationId xmlns:p14="http://schemas.microsoft.com/office/powerpoint/2010/main" val="2668547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303E5-C366-22B5-01FE-E9E6A5E00213}"/>
              </a:ext>
            </a:extLst>
          </p:cNvPr>
          <p:cNvSpPr>
            <a:spLocks noGrp="1"/>
          </p:cNvSpPr>
          <p:nvPr>
            <p:ph type="title"/>
          </p:nvPr>
        </p:nvSpPr>
        <p:spPr/>
        <p:txBody>
          <a:bodyPr/>
          <a:lstStyle/>
          <a:p>
            <a:r>
              <a:rPr lang="en-US" altLang="zh-CN" dirty="0"/>
              <a:t>S-</a:t>
            </a:r>
            <a:r>
              <a:rPr lang="zh-CN" altLang="en-US" dirty="0"/>
              <a:t>表达式 </a:t>
            </a:r>
            <a:r>
              <a:rPr lang="en-US" altLang="zh-CN" dirty="0"/>
              <a:t>+ </a:t>
            </a:r>
            <a:r>
              <a:rPr lang="zh-CN" altLang="en-US" dirty="0"/>
              <a:t>遗传算法</a:t>
            </a:r>
          </a:p>
        </p:txBody>
      </p:sp>
      <p:pic>
        <p:nvPicPr>
          <p:cNvPr id="7" name="图片 6" descr="图示&#10;&#10;描述已自动生成">
            <a:extLst>
              <a:ext uri="{FF2B5EF4-FFF2-40B4-BE49-F238E27FC236}">
                <a16:creationId xmlns:a16="http://schemas.microsoft.com/office/drawing/2014/main" id="{D14A0D20-EB9B-19BF-52A0-99D0318CB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75" y="2240699"/>
            <a:ext cx="4988520" cy="4160755"/>
          </a:xfrm>
          <a:prstGeom prst="rect">
            <a:avLst/>
          </a:prstGeom>
        </p:spPr>
      </p:pic>
      <p:pic>
        <p:nvPicPr>
          <p:cNvPr id="9" name="图片 8" descr="图示&#10;&#10;描述已自动生成">
            <a:extLst>
              <a:ext uri="{FF2B5EF4-FFF2-40B4-BE49-F238E27FC236}">
                <a16:creationId xmlns:a16="http://schemas.microsoft.com/office/drawing/2014/main" id="{4997DF12-50A1-B990-BCF3-954962910B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345" y="2240699"/>
            <a:ext cx="4565059" cy="4160755"/>
          </a:xfrm>
          <a:prstGeom prst="rect">
            <a:avLst/>
          </a:prstGeom>
        </p:spPr>
      </p:pic>
    </p:spTree>
    <p:extLst>
      <p:ext uri="{BB962C8B-B14F-4D97-AF65-F5344CB8AC3E}">
        <p14:creationId xmlns:p14="http://schemas.microsoft.com/office/powerpoint/2010/main" val="1742741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438A075-0948-184D-115F-DB4FEBF8CB7A}"/>
              </a:ext>
            </a:extLst>
          </p:cNvPr>
          <p:cNvSpPr>
            <a:spLocks noGrp="1"/>
          </p:cNvSpPr>
          <p:nvPr>
            <p:ph type="title"/>
          </p:nvPr>
        </p:nvSpPr>
        <p:spPr>
          <a:xfrm>
            <a:off x="7848600" y="1122363"/>
            <a:ext cx="4023360" cy="1069844"/>
          </a:xfrm>
        </p:spPr>
        <p:txBody>
          <a:bodyPr vert="horz" lIns="91440" tIns="45720" rIns="91440" bIns="45720" rtlCol="0" anchor="b">
            <a:normAutofit/>
          </a:bodyPr>
          <a:lstStyle/>
          <a:p>
            <a:pPr>
              <a:lnSpc>
                <a:spcPct val="90000"/>
              </a:lnSpc>
            </a:pPr>
            <a:r>
              <a:rPr lang="zh-CN" altLang="en-US" sz="4800" dirty="0"/>
              <a:t>完整流程</a:t>
            </a:r>
            <a:endParaRPr lang="en-US" altLang="zh-CN" sz="4800" dirty="0"/>
          </a:p>
        </p:txBody>
      </p:sp>
      <p:pic>
        <p:nvPicPr>
          <p:cNvPr id="4" name="图片 3">
            <a:extLst>
              <a:ext uri="{FF2B5EF4-FFF2-40B4-BE49-F238E27FC236}">
                <a16:creationId xmlns:a16="http://schemas.microsoft.com/office/drawing/2014/main" id="{3CF86CDC-52D4-6A43-EB7D-AD14E81E3A45}"/>
              </a:ext>
            </a:extLst>
          </p:cNvPr>
          <p:cNvPicPr>
            <a:picLocks noChangeAspect="1"/>
          </p:cNvPicPr>
          <p:nvPr/>
        </p:nvPicPr>
        <p:blipFill>
          <a:blip r:embed="rId2"/>
          <a:stretch>
            <a:fillRect/>
          </a:stretch>
        </p:blipFill>
        <p:spPr>
          <a:xfrm>
            <a:off x="1053909" y="625683"/>
            <a:ext cx="5579791" cy="5454246"/>
          </a:xfrm>
          <a:prstGeom prst="rect">
            <a:avLst/>
          </a:prstGeom>
        </p:spPr>
      </p:pic>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图片 5" descr="电脑屏幕截图&#10;&#10;描述已自动生成">
            <a:extLst>
              <a:ext uri="{FF2B5EF4-FFF2-40B4-BE49-F238E27FC236}">
                <a16:creationId xmlns:a16="http://schemas.microsoft.com/office/drawing/2014/main" id="{9E7FD495-9F33-FF6D-D2C0-69954019D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916" y="3314570"/>
            <a:ext cx="4724809" cy="2057578"/>
          </a:xfrm>
          <a:prstGeom prst="rect">
            <a:avLst/>
          </a:prstGeom>
        </p:spPr>
      </p:pic>
      <p:pic>
        <p:nvPicPr>
          <p:cNvPr id="8" name="图片 7" descr="文本&#10;&#10;描述已自动生成">
            <a:extLst>
              <a:ext uri="{FF2B5EF4-FFF2-40B4-BE49-F238E27FC236}">
                <a16:creationId xmlns:a16="http://schemas.microsoft.com/office/drawing/2014/main" id="{D84BE5D5-5A21-D18F-AA0A-D77F79EA40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178" y="5541739"/>
            <a:ext cx="4244708" cy="1188823"/>
          </a:xfrm>
          <a:prstGeom prst="rect">
            <a:avLst/>
          </a:prstGeom>
        </p:spPr>
      </p:pic>
      <p:pic>
        <p:nvPicPr>
          <p:cNvPr id="16" name="图片 15" descr="图形用户界面, 文本&#10;&#10;描述已自动生成">
            <a:extLst>
              <a:ext uri="{FF2B5EF4-FFF2-40B4-BE49-F238E27FC236}">
                <a16:creationId xmlns:a16="http://schemas.microsoft.com/office/drawing/2014/main" id="{2D536248-F09F-2E9E-5E73-CD70F31D6D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8957" y="2266749"/>
            <a:ext cx="4396969" cy="963025"/>
          </a:xfrm>
          <a:prstGeom prst="rect">
            <a:avLst/>
          </a:prstGeom>
        </p:spPr>
      </p:pic>
      <p:cxnSp>
        <p:nvCxnSpPr>
          <p:cNvPr id="25" name="直接箭头连接符 24">
            <a:extLst>
              <a:ext uri="{FF2B5EF4-FFF2-40B4-BE49-F238E27FC236}">
                <a16:creationId xmlns:a16="http://schemas.microsoft.com/office/drawing/2014/main" id="{73477DED-BAC9-0D10-0270-4591B73EAA77}"/>
              </a:ext>
            </a:extLst>
          </p:cNvPr>
          <p:cNvCxnSpPr/>
          <p:nvPr/>
        </p:nvCxnSpPr>
        <p:spPr>
          <a:xfrm flipH="1" flipV="1">
            <a:off x="2933974" y="2155082"/>
            <a:ext cx="4039148" cy="3875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971976"/>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DengXian"/>
        <a:ea typeface=""/>
        <a:cs typeface=""/>
      </a:majorFont>
      <a:minorFont>
        <a:latin typeface="DengXi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Integral</Template>
  <TotalTime>127</TotalTime>
  <Words>308</Words>
  <Application>Microsoft Office PowerPoint</Application>
  <PresentationFormat>宽屏</PresentationFormat>
  <Paragraphs>34</Paragraphs>
  <Slides>10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system-ui</vt:lpstr>
      <vt:lpstr>DengXian</vt:lpstr>
      <vt:lpstr>华文楷体</vt:lpstr>
      <vt:lpstr>Arial</vt:lpstr>
      <vt:lpstr>Calibri</vt:lpstr>
      <vt:lpstr>Consolas</vt:lpstr>
      <vt:lpstr>AccentBoxVTI</vt:lpstr>
      <vt:lpstr>GPLEARN遗传规划自动因子挖掘框架</vt:lpstr>
      <vt:lpstr>下期预告：因子构建中复权问题的处理</vt:lpstr>
      <vt:lpstr>WorldQuant Alpha101、国泰君安 Alpha191</vt:lpstr>
      <vt:lpstr>因子构建的结构：因子和算子</vt:lpstr>
      <vt:lpstr>S-表达式</vt:lpstr>
      <vt:lpstr>GPLEARN库</vt:lpstr>
      <vt:lpstr>遗传算法(Genetic Algorithm)</vt:lpstr>
      <vt:lpstr>S-表达式 + 遗传算法</vt:lpstr>
      <vt:lpstr>完整流程</vt:lpstr>
      <vt:lpstr>算子构建</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gplearn自动化因子挖掘框架</dc:title>
  <dc:creator>2109853zbs20004@student.must.edu.mo</dc:creator>
  <cp:lastModifiedBy>2109853zbs20004@student.must.edu.mo</cp:lastModifiedBy>
  <cp:revision>5</cp:revision>
  <dcterms:created xsi:type="dcterms:W3CDTF">2023-01-12T13:37:59Z</dcterms:created>
  <dcterms:modified xsi:type="dcterms:W3CDTF">2023-01-12T16:18:13Z</dcterms:modified>
</cp:coreProperties>
</file>